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126" y="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Сыры!$B$54:$B$73</c:f>
              <c:strCache>
                <c:ptCount val="2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  <c:pt idx="9">
                  <c:v>Благоустройство </c:v>
                </c:pt>
                <c:pt idx="10">
                  <c:v>Охрана окружающей среды</c:v>
                </c:pt>
                <c:pt idx="11">
                  <c:v>Профессиональное образование</c:v>
                </c:pt>
                <c:pt idx="12">
                  <c:v>Профилактика дорожно-транспортного травматизма</c:v>
                </c:pt>
                <c:pt idx="13">
                  <c:v>Охрана здоровья граждан от табачного дыма</c:v>
                </c:pt>
                <c:pt idx="14">
                  <c:v>Профилактика межнациональных конфликтов</c:v>
                </c:pt>
                <c:pt idx="15">
                  <c:v> Участие в городских праздничных мероприятий</c:v>
                </c:pt>
                <c:pt idx="16">
                  <c:v>Сохранение местных традиций</c:v>
                </c:pt>
                <c:pt idx="17">
                  <c:v>Организация досуговых мероприятий</c:v>
                </c:pt>
                <c:pt idx="18">
                  <c:v>Физкультурно-оздоровительные мероприятия</c:v>
                </c:pt>
                <c:pt idx="19">
                  <c:v>Средства массовой информации</c:v>
                </c:pt>
              </c:strCache>
            </c:strRef>
          </c:cat>
          <c:val>
            <c:numRef>
              <c:f>Сыры!$C$54:$C$73</c:f>
              <c:numCache>
                <c:formatCode>#\ ##0.0</c:formatCode>
                <c:ptCount val="20"/>
                <c:pt idx="0" formatCode="General">
                  <c:v>99.9</c:v>
                </c:pt>
                <c:pt idx="1">
                  <c:v>40.5</c:v>
                </c:pt>
                <c:pt idx="2">
                  <c:v>16</c:v>
                </c:pt>
                <c:pt idx="3">
                  <c:v>27.8</c:v>
                </c:pt>
                <c:pt idx="4">
                  <c:v>27.6</c:v>
                </c:pt>
                <c:pt idx="5">
                  <c:v>62.8</c:v>
                </c:pt>
                <c:pt idx="6">
                  <c:v>33.5</c:v>
                </c:pt>
                <c:pt idx="7">
                  <c:v>157.30000000000001</c:v>
                </c:pt>
                <c:pt idx="8">
                  <c:v>0</c:v>
                </c:pt>
                <c:pt idx="9">
                  <c:v>25568.3</c:v>
                </c:pt>
                <c:pt idx="10">
                  <c:v>40.200000000000003</c:v>
                </c:pt>
                <c:pt idx="11">
                  <c:v>53.5</c:v>
                </c:pt>
                <c:pt idx="12">
                  <c:v>11.2</c:v>
                </c:pt>
                <c:pt idx="13">
                  <c:v>0</c:v>
                </c:pt>
                <c:pt idx="14">
                  <c:v>22.4</c:v>
                </c:pt>
                <c:pt idx="15">
                  <c:v>7425.3</c:v>
                </c:pt>
                <c:pt idx="16">
                  <c:v>1920.9</c:v>
                </c:pt>
                <c:pt idx="17">
                  <c:v>696</c:v>
                </c:pt>
                <c:pt idx="18">
                  <c:v>327.7</c:v>
                </c:pt>
                <c:pt idx="19">
                  <c:v>1856.6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Сыры!$B$63:$B$73</c:f>
              <c:strCache>
                <c:ptCount val="11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Охрана здоровья граждан от табачного дыма</c:v>
                </c:pt>
                <c:pt idx="5">
                  <c:v>Профилактика межнациональных конфликтов</c:v>
                </c:pt>
                <c:pt idx="6">
                  <c:v> Участие в городских праздничных мероприятий</c:v>
                </c:pt>
                <c:pt idx="7">
                  <c:v>Сохранение местных традиций</c:v>
                </c:pt>
                <c:pt idx="8">
                  <c:v>Организация досуговых мероприятий</c:v>
                </c:pt>
                <c:pt idx="9">
                  <c:v>Физкультурно-оздоровительные мероприятия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Сыры!$C$63:$C$73</c:f>
              <c:numCache>
                <c:formatCode>#\ ##0.0</c:formatCode>
                <c:ptCount val="11"/>
                <c:pt idx="0">
                  <c:v>25568.3</c:v>
                </c:pt>
                <c:pt idx="1">
                  <c:v>40.200000000000003</c:v>
                </c:pt>
                <c:pt idx="2">
                  <c:v>53.5</c:v>
                </c:pt>
                <c:pt idx="3">
                  <c:v>11.2</c:v>
                </c:pt>
                <c:pt idx="4">
                  <c:v>0</c:v>
                </c:pt>
                <c:pt idx="5">
                  <c:v>22.4</c:v>
                </c:pt>
                <c:pt idx="6">
                  <c:v>7425.3</c:v>
                </c:pt>
                <c:pt idx="7">
                  <c:v>1920.9</c:v>
                </c:pt>
                <c:pt idx="8">
                  <c:v>696</c:v>
                </c:pt>
                <c:pt idx="9">
                  <c:v>327.7</c:v>
                </c:pt>
                <c:pt idx="10">
                  <c:v>1856.6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Сыры!$B$63:$B$73</c:f>
              <c:strCache>
                <c:ptCount val="11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Охрана здоровья граждан от табачного дыма</c:v>
                </c:pt>
                <c:pt idx="5">
                  <c:v>Профилактика межнациональных конфликтов</c:v>
                </c:pt>
                <c:pt idx="6">
                  <c:v> Участие в городских праздничных мероприятий</c:v>
                </c:pt>
                <c:pt idx="7">
                  <c:v>Сохранение местных традиций</c:v>
                </c:pt>
                <c:pt idx="8">
                  <c:v>Организация досуговых мероприятий</c:v>
                </c:pt>
                <c:pt idx="9">
                  <c:v>Физкультурно-оздоровительные мероприятия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Сыры!$D$63:$D$73</c:f>
              <c:numCache>
                <c:formatCode>#\ ##0.0</c:formatCode>
                <c:ptCount val="11"/>
                <c:pt idx="0">
                  <c:v>16216.3</c:v>
                </c:pt>
                <c:pt idx="1">
                  <c:v>11.2</c:v>
                </c:pt>
                <c:pt idx="2">
                  <c:v>15</c:v>
                </c:pt>
                <c:pt idx="3">
                  <c:v>11.2</c:v>
                </c:pt>
                <c:pt idx="4">
                  <c:v>0</c:v>
                </c:pt>
                <c:pt idx="5">
                  <c:v>22.4</c:v>
                </c:pt>
                <c:pt idx="6">
                  <c:v>2885.2</c:v>
                </c:pt>
                <c:pt idx="7">
                  <c:v>1095.3</c:v>
                </c:pt>
                <c:pt idx="8">
                  <c:v>138.5</c:v>
                </c:pt>
                <c:pt idx="9">
                  <c:v>327.7</c:v>
                </c:pt>
                <c:pt idx="10">
                  <c:v>1370.4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6643304"/>
        <c:axId val="116645656"/>
      </c:barChart>
      <c:catAx>
        <c:axId val="116643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645656"/>
        <c:crosses val="autoZero"/>
        <c:auto val="1"/>
        <c:lblAlgn val="ctr"/>
        <c:lblOffset val="100"/>
        <c:noMultiLvlLbl val="0"/>
      </c:catAx>
      <c:valAx>
        <c:axId val="116645656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16643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48654652057404"/>
          <c:y val="7.5010036741794031E-2"/>
          <c:w val="0.64651345347942601"/>
          <c:h val="0.86403760424593168"/>
        </c:manualLayout>
      </c:layout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Сыры!$B$54:$B$62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Сыры!$C$54:$C$62</c:f>
              <c:numCache>
                <c:formatCode>#\ ##0.0</c:formatCode>
                <c:ptCount val="9"/>
                <c:pt idx="0" formatCode="General">
                  <c:v>99.9</c:v>
                </c:pt>
                <c:pt idx="1">
                  <c:v>40.5</c:v>
                </c:pt>
                <c:pt idx="2">
                  <c:v>16</c:v>
                </c:pt>
                <c:pt idx="3">
                  <c:v>27.8</c:v>
                </c:pt>
                <c:pt idx="4">
                  <c:v>27.6</c:v>
                </c:pt>
                <c:pt idx="5">
                  <c:v>62.8</c:v>
                </c:pt>
                <c:pt idx="6">
                  <c:v>33.5</c:v>
                </c:pt>
                <c:pt idx="7">
                  <c:v>157.30000000000001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Сыры!$B$54:$B$62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Сыры!$D$54:$D$62</c:f>
              <c:numCache>
                <c:formatCode>#\ ##0.0</c:formatCode>
                <c:ptCount val="9"/>
                <c:pt idx="0" formatCode="0.0">
                  <c:v>71.900000000000006</c:v>
                </c:pt>
                <c:pt idx="1">
                  <c:v>40.5</c:v>
                </c:pt>
                <c:pt idx="2">
                  <c:v>16</c:v>
                </c:pt>
                <c:pt idx="3">
                  <c:v>27.8</c:v>
                </c:pt>
                <c:pt idx="4">
                  <c:v>27.6</c:v>
                </c:pt>
                <c:pt idx="5">
                  <c:v>57.6</c:v>
                </c:pt>
                <c:pt idx="6">
                  <c:v>32.6</c:v>
                </c:pt>
                <c:pt idx="7">
                  <c:v>146.9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2423904"/>
        <c:axId val="202423120"/>
      </c:barChart>
      <c:catAx>
        <c:axId val="202423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423120"/>
        <c:crosses val="autoZero"/>
        <c:auto val="1"/>
        <c:lblAlgn val="ctr"/>
        <c:lblOffset val="100"/>
        <c:noMultiLvlLbl val="0"/>
      </c:catAx>
      <c:valAx>
        <c:axId val="202423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242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Сыры!$B$5:$B$10</c15:sqref>
                  </c15:fullRef>
                </c:ext>
              </c:extLst>
              <c:f>(Сыры!$B$5:$B$8,Сыры!$B$10)</c:f>
              <c:strCache>
                <c:ptCount val="5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Сыры!$C$5:$C$10</c15:sqref>
                  </c15:fullRef>
                </c:ext>
              </c:extLst>
              <c:f>(Сыры!$C$5:$C$8,Сыры!$C$10)</c:f>
              <c:numCache>
                <c:formatCode>#\ ##0.0</c:formatCode>
                <c:ptCount val="5"/>
                <c:pt idx="0">
                  <c:v>47360.1</c:v>
                </c:pt>
                <c:pt idx="1">
                  <c:v>120</c:v>
                </c:pt>
                <c:pt idx="2">
                  <c:v>3872</c:v>
                </c:pt>
                <c:pt idx="3">
                  <c:v>6</c:v>
                </c:pt>
                <c:pt idx="4">
                  <c:v>16875.8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Сыры!$B$4:$B$10</c15:sqref>
                  </c15:fullRef>
                </c:ext>
              </c:extLst>
              <c:f>(Сыры!$B$5:$B$8,Сыры!$B$10)</c:f>
              <c:strCache>
                <c:ptCount val="5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Сыры!$C$4:$C$10</c15:sqref>
                  </c15:fullRef>
                </c:ext>
              </c:extLst>
              <c:f>(Сыры!$C$5:$C$8,Сыры!$C$10)</c:f>
              <c:numCache>
                <c:formatCode>#\ ##0.0</c:formatCode>
                <c:ptCount val="5"/>
                <c:pt idx="0">
                  <c:v>47360.1</c:v>
                </c:pt>
                <c:pt idx="1">
                  <c:v>120</c:v>
                </c:pt>
                <c:pt idx="2">
                  <c:v>3872</c:v>
                </c:pt>
                <c:pt idx="3">
                  <c:v>6</c:v>
                </c:pt>
                <c:pt idx="4">
                  <c:v>16875.8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Сыры!$B$4:$B$10</c15:sqref>
                  </c15:fullRef>
                </c:ext>
              </c:extLst>
              <c:f>(Сыры!$B$5:$B$8,Сыры!$B$10)</c:f>
              <c:strCache>
                <c:ptCount val="5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Сыры!$D$4:$D$10</c15:sqref>
                  </c15:fullRef>
                </c:ext>
              </c:extLst>
              <c:f>(Сыры!$D$5:$D$8,Сыры!$D$10)</c:f>
              <c:numCache>
                <c:formatCode>#\ ##0.0</c:formatCode>
                <c:ptCount val="5"/>
                <c:pt idx="0">
                  <c:v>35358.1</c:v>
                </c:pt>
                <c:pt idx="1">
                  <c:v>10</c:v>
                </c:pt>
                <c:pt idx="2">
                  <c:v>2351.9</c:v>
                </c:pt>
                <c:pt idx="3">
                  <c:v>5.2</c:v>
                </c:pt>
                <c:pt idx="4">
                  <c:v>12440.1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39823072"/>
        <c:axId val="539816408"/>
      </c:barChart>
      <c:catAx>
        <c:axId val="539823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9816408"/>
        <c:crosses val="autoZero"/>
        <c:auto val="1"/>
        <c:lblAlgn val="ctr"/>
        <c:lblOffset val="100"/>
        <c:noMultiLvlLbl val="0"/>
      </c:catAx>
      <c:valAx>
        <c:axId val="539816408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53982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Сыры!$B$21:$B$48</c15:sqref>
                  </c15:fullRef>
                </c:ext>
              </c:extLst>
              <c:f>(Сыры!$B$21,Сыры!$B$27,Сыры!$B$29,Сыры!$B$32,Сыры!$B$35,Сыры!$B$37,Сыры!$B$40,Сыры!$B$42,Сыры!$B$45,Сыры!$B$47)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Сыры!$C$21:$C$48</c15:sqref>
                  </c15:fullRef>
                </c:ext>
              </c:extLst>
              <c:f>(Сыры!$C$21,Сыры!$C$27,Сыры!$C$29,Сыры!$C$32,Сыры!$C$35,Сыры!$C$37,Сыры!$C$40,Сыры!$C$42,Сыры!$C$45,Сыры!$C$47)</c:f>
              <c:numCache>
                <c:formatCode>#\ ##0.0</c:formatCode>
                <c:ptCount val="10"/>
                <c:pt idx="0">
                  <c:v>17503.8</c:v>
                </c:pt>
                <c:pt idx="1">
                  <c:v>62.8</c:v>
                </c:pt>
                <c:pt idx="2">
                  <c:v>190.8</c:v>
                </c:pt>
                <c:pt idx="3">
                  <c:v>32644.199999999997</c:v>
                </c:pt>
                <c:pt idx="4">
                  <c:v>40.200000000000003</c:v>
                </c:pt>
                <c:pt idx="5">
                  <c:v>87.1</c:v>
                </c:pt>
                <c:pt idx="6">
                  <c:v>10042.200000000001</c:v>
                </c:pt>
                <c:pt idx="7">
                  <c:v>11672</c:v>
                </c:pt>
                <c:pt idx="8">
                  <c:v>327.7</c:v>
                </c:pt>
                <c:pt idx="9">
                  <c:v>1856.6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Сыры!$C$22</c15:sqref>
                  <c15:spPr xmlns:c15="http://schemas.microsoft.com/office/drawing/2012/chart"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Сыры!$C$23</c15:sqref>
                  <c15:spPr xmlns:c15="http://schemas.microsoft.com/office/drawing/2012/chart"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Сыры!$C$24</c15:sqref>
                  <c15:spPr xmlns:c15="http://schemas.microsoft.com/office/drawing/2012/chart">
                    <a:solidFill>
                      <a:schemeClr val="accent6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Сыры!$C$25</c15:sqref>
                  <c15:spPr xmlns:c15="http://schemas.microsoft.com/office/drawing/2012/chart"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Сыры!$C$26</c15:sqref>
                  <c15:spPr xmlns:c15="http://schemas.microsoft.com/office/drawing/2012/chart">
                    <a:solidFill>
                      <a:schemeClr val="accent6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Сыры!$C$28</c15:sqref>
                  <c15:spPr xmlns:c15="http://schemas.microsoft.com/office/drawing/2012/chart">
                    <a:solidFill>
                      <a:schemeClr val="accent4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Сыры!$B$21:$B$48</c15:sqref>
                  </c15:fullRef>
                </c:ext>
              </c:extLst>
              <c:f>(Сыры!$B$21,Сыры!$B$27,Сыры!$B$29,Сыры!$B$32,Сыры!$B$35,Сыры!$B$37,Сыры!$B$40,Сыры!$B$42,Сыры!$B$45,Сыры!$B$47)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Сыры!$C$21:$C$48</c15:sqref>
                  </c15:fullRef>
                </c:ext>
              </c:extLst>
              <c:f>(Сыры!$C$21,Сыры!$C$27,Сыры!$C$29,Сыры!$C$32,Сыры!$C$35,Сыры!$C$37,Сыры!$C$40,Сыры!$C$42,Сыры!$C$45,Сыры!$C$47)</c:f>
              <c:numCache>
                <c:formatCode>#\ ##0.0</c:formatCode>
                <c:ptCount val="10"/>
                <c:pt idx="0">
                  <c:v>17503.8</c:v>
                </c:pt>
                <c:pt idx="1">
                  <c:v>62.8</c:v>
                </c:pt>
                <c:pt idx="2">
                  <c:v>190.8</c:v>
                </c:pt>
                <c:pt idx="3">
                  <c:v>32644.199999999997</c:v>
                </c:pt>
                <c:pt idx="4">
                  <c:v>40.200000000000003</c:v>
                </c:pt>
                <c:pt idx="5">
                  <c:v>87.1</c:v>
                </c:pt>
                <c:pt idx="6">
                  <c:v>10042.200000000001</c:v>
                </c:pt>
                <c:pt idx="7">
                  <c:v>11672</c:v>
                </c:pt>
                <c:pt idx="8">
                  <c:v>327.7</c:v>
                </c:pt>
                <c:pt idx="9">
                  <c:v>1856.6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Сыры!$B$21:$B$48</c15:sqref>
                  </c15:fullRef>
                </c:ext>
              </c:extLst>
              <c:f>(Сыры!$B$21,Сыры!$B$27,Сыры!$B$29,Сыры!$B$32,Сыры!$B$35,Сыры!$B$37,Сыры!$B$40,Сыры!$B$42,Сыры!$B$45,Сыры!$B$47)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Сыры!$D$21:$D$48</c15:sqref>
                  </c15:fullRef>
                </c:ext>
              </c:extLst>
              <c:f>(Сыры!$D$21,Сыры!$D$27,Сыры!$D$29,Сыры!$D$32,Сыры!$D$35,Сыры!$D$37,Сыры!$D$40,Сыры!$D$42,Сыры!$D$45,Сыры!$D$47)</c:f>
              <c:numCache>
                <c:formatCode>#\ ##0.0</c:formatCode>
                <c:ptCount val="10"/>
                <c:pt idx="0">
                  <c:v>12900.5</c:v>
                </c:pt>
                <c:pt idx="1">
                  <c:v>57.6</c:v>
                </c:pt>
                <c:pt idx="2">
                  <c:v>179.5</c:v>
                </c:pt>
                <c:pt idx="3">
                  <c:v>21219.199999999997</c:v>
                </c:pt>
                <c:pt idx="4">
                  <c:v>11.2</c:v>
                </c:pt>
                <c:pt idx="5">
                  <c:v>48.6</c:v>
                </c:pt>
                <c:pt idx="6">
                  <c:v>4119</c:v>
                </c:pt>
                <c:pt idx="7">
                  <c:v>8192.7999999999993</c:v>
                </c:pt>
                <c:pt idx="8">
                  <c:v>327.7</c:v>
                </c:pt>
                <c:pt idx="9">
                  <c:v>1370.4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5711696"/>
        <c:axId val="315721888"/>
      </c:barChart>
      <c:catAx>
        <c:axId val="31571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721888"/>
        <c:crosses val="autoZero"/>
        <c:auto val="1"/>
        <c:lblAlgn val="ctr"/>
        <c:lblOffset val="100"/>
        <c:noMultiLvlLbl val="0"/>
      </c:catAx>
      <c:valAx>
        <c:axId val="315721888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31571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image" Target="../media/image1.jpe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9 месяцев </a:t>
            </a:r>
            <a:r>
              <a:rPr lang="ru-RU" dirty="0" smtClean="0"/>
              <a:t>2020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52633"/>
              </p:ext>
            </p:extLst>
          </p:nvPr>
        </p:nvGraphicFramePr>
        <p:xfrm>
          <a:off x="2809352" y="3155687"/>
          <a:ext cx="8140001" cy="32029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4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51 358,1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37 725,2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73,46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47 360,1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35 358,1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74,66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8,33</a:t>
                      </a: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Штрафы, санкции, возмещение ущерба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2 351,9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60,74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117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86,67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16 875,8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12 440,1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73,72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поступления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16 875,8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12 440,1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73,72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68 233,9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50 165,3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73,52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</a:t>
            </a:r>
            <a:r>
              <a:rPr lang="ru-RU" b="1" dirty="0"/>
              <a:t>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(тыс./руб.)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972271"/>
              </p:ext>
            </p:extLst>
          </p:nvPr>
        </p:nvGraphicFramePr>
        <p:xfrm>
          <a:off x="2804159" y="2988517"/>
          <a:ext cx="8743995" cy="3270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25075"/>
              </p:ext>
            </p:extLst>
          </p:nvPr>
        </p:nvGraphicFramePr>
        <p:xfrm>
          <a:off x="5076914" y="2883053"/>
          <a:ext cx="5476875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28187" y="3081848"/>
            <a:ext cx="2144802" cy="467226"/>
          </a:xfrm>
          <a:prstGeom prst="wedgeRectCallout">
            <a:avLst>
              <a:gd name="adj1" fmla="val 62723"/>
              <a:gd name="adj2" fmla="val 3497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959793" y="2563198"/>
            <a:ext cx="1948544" cy="438001"/>
          </a:xfrm>
          <a:prstGeom prst="wedgeRectCallout">
            <a:avLst>
              <a:gd name="adj1" fmla="val -36883"/>
              <a:gd name="adj2" fmla="val 1637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455079" y="4478899"/>
            <a:ext cx="1600647" cy="501019"/>
          </a:xfrm>
          <a:prstGeom prst="wedgeRectCallout">
            <a:avLst>
              <a:gd name="adj1" fmla="val -56153"/>
              <a:gd name="adj2" fmla="val -4451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1894"/>
              <a:gd name="adj2" fmla="val -9582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15,68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65673"/>
              <a:gd name="adj2" fmla="val -860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</a:t>
            </a:r>
            <a:r>
              <a:rPr lang="ru-RU" sz="1000" b="1" dirty="0" smtClean="0">
                <a:solidFill>
                  <a:schemeClr val="tx1"/>
                </a:solidFill>
              </a:rPr>
              <a:t>,44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99599"/>
              <a:gd name="adj2" fmla="val 406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2,49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6319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23,52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079" y="3439869"/>
            <a:ext cx="1600432" cy="531018"/>
          </a:xfrm>
          <a:prstGeom prst="wedgeRectCallout">
            <a:avLst>
              <a:gd name="adj1" fmla="val -62035"/>
              <a:gd name="adj2" fmla="val 12002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44718"/>
              <a:gd name="adj2" fmla="val -11438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13,49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285755" y="2563198"/>
            <a:ext cx="1840025" cy="630728"/>
          </a:xfrm>
          <a:prstGeom prst="wedgeRectCallout">
            <a:avLst>
              <a:gd name="adj1" fmla="val -64718"/>
              <a:gd name="adj2" fmla="val 5178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43,86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08134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12 900,5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32 644,2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21 219,2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10 042,2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4 119,0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8 192,8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74 427,4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48 426,5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697209"/>
              </p:ext>
            </p:extLst>
          </p:nvPr>
        </p:nvGraphicFramePr>
        <p:xfrm>
          <a:off x="2891884" y="1900237"/>
          <a:ext cx="8604512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</a:t>
            </a:r>
            <a:r>
              <a:rPr lang="ru-RU" b="1" dirty="0"/>
              <a:t>финансового года </a:t>
            </a:r>
          </a:p>
        </p:txBody>
      </p:sp>
      <p:pic>
        <p:nvPicPr>
          <p:cNvPr id="1026" name="Рисунок 1" descr="Васильевский_герб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9 месяцев 2020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9 месяцев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2020 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9 месяцев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2020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941559"/>
              </p:ext>
            </p:extLst>
          </p:nvPr>
        </p:nvGraphicFramePr>
        <p:xfrm>
          <a:off x="4676926" y="2782547"/>
          <a:ext cx="5476875" cy="33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3137"/>
              <a:gd name="adj2" fmla="val 9790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66</a:t>
            </a:r>
            <a:r>
              <a:rPr lang="ru-RU" sz="1000" b="1" dirty="0" smtClean="0">
                <a:solidFill>
                  <a:schemeClr val="tx1"/>
                </a:solidFill>
              </a:rPr>
              <a:t>,61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440184"/>
            <a:ext cx="2144802" cy="503415"/>
          </a:xfrm>
          <a:prstGeom prst="wedgeRectCallout">
            <a:avLst>
              <a:gd name="adj1" fmla="val 104765"/>
              <a:gd name="adj2" fmla="val 1154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4,83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3329354" y="6118447"/>
            <a:ext cx="2238154" cy="467226"/>
          </a:xfrm>
          <a:prstGeom prst="wedgeRectCallout">
            <a:avLst>
              <a:gd name="adj1" fmla="val 107040"/>
              <a:gd name="adj2" fmla="val -9921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Физкультурно-оздоровительные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</a:t>
            </a:r>
            <a:r>
              <a:rPr lang="ru-RU" sz="1000" b="1" dirty="0" smtClean="0">
                <a:solidFill>
                  <a:schemeClr val="tx1"/>
                </a:solidFill>
              </a:rPr>
              <a:t>,85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731501" y="1638548"/>
            <a:ext cx="2242443" cy="2394189"/>
          </a:xfrm>
          <a:prstGeom prst="wedgeRectCallout">
            <a:avLst>
              <a:gd name="adj1" fmla="val -58463"/>
              <a:gd name="adj2" fmla="val 5173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Защита прав потребителей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Обучение действиям при ГО и ЧС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0,09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</a:t>
            </a:r>
            <a:r>
              <a:rPr lang="ru-RU" sz="1000" b="1" dirty="0" smtClean="0">
                <a:solidFill>
                  <a:schemeClr val="tx1"/>
                </a:solidFill>
              </a:rPr>
              <a:t>,41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Развитие малого бизнеса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191311" y="6133805"/>
            <a:ext cx="2144802" cy="467226"/>
          </a:xfrm>
          <a:prstGeom prst="wedgeRectCallout">
            <a:avLst>
              <a:gd name="adj1" fmla="val -6694"/>
              <a:gd name="adj2" fmla="val -979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</a:t>
            </a:r>
            <a:r>
              <a:rPr lang="ru-RU" sz="1000" b="1" dirty="0" smtClean="0">
                <a:solidFill>
                  <a:schemeClr val="tx1"/>
                </a:solidFill>
              </a:rPr>
              <a:t>,81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8959917" y="6115751"/>
            <a:ext cx="2144802" cy="467226"/>
          </a:xfrm>
          <a:prstGeom prst="wedgeRectCallout">
            <a:avLst>
              <a:gd name="adj1" fmla="val -90364"/>
              <a:gd name="adj2" fmla="val -10653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</a:t>
            </a:r>
            <a:r>
              <a:rPr lang="ru-RU" sz="1000" b="1" dirty="0" smtClean="0">
                <a:solidFill>
                  <a:schemeClr val="tx1"/>
                </a:solidFill>
              </a:rPr>
              <a:t>,00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731501" y="5266614"/>
            <a:ext cx="2242443" cy="467226"/>
          </a:xfrm>
          <a:prstGeom prst="wedgeRectCallout">
            <a:avLst>
              <a:gd name="adj1" fmla="val -46959"/>
              <a:gd name="adj2" fmla="val -9931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19,34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811974"/>
          </a:xfrm>
          <a:prstGeom prst="wedgeRectCallout">
            <a:avLst>
              <a:gd name="adj1" fmla="val 93548"/>
              <a:gd name="adj2" fmla="val 5883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ДТТ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здоровья от табачного дыма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межнациональных конфликтов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49454"/>
              </p:ext>
            </p:extLst>
          </p:nvPr>
        </p:nvGraphicFramePr>
        <p:xfrm>
          <a:off x="2721429" y="2576150"/>
          <a:ext cx="8826726" cy="39640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71,97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40,5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дорожно-транспортного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травматизма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91,72</a:t>
                      </a:r>
                    </a:p>
                  </a:txBody>
                  <a:tcPr marL="9525" marR="9525" marT="9525" marB="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97,31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80351"/>
              </p:ext>
            </p:extLst>
          </p:nvPr>
        </p:nvGraphicFramePr>
        <p:xfrm>
          <a:off x="2721429" y="2461709"/>
          <a:ext cx="8826726" cy="411872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93,39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568,3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63,42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27,86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28,04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мероприятий по охране здоровья граждан от воздействия окружающего табачного дыма и последствий потребления табака на территории муниципального образования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148275"/>
              </p:ext>
            </p:extLst>
          </p:nvPr>
        </p:nvGraphicFramePr>
        <p:xfrm>
          <a:off x="2721429" y="2416462"/>
          <a:ext cx="8826726" cy="40385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38,86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1 920,9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57,02</a:t>
                      </a:r>
                    </a:p>
                  </a:txBody>
                  <a:tcPr marL="9525" marR="9525" marT="9525" marB="0" anchor="ctr"/>
                </a:tc>
              </a:tr>
              <a:tr h="34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20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73,81</a:t>
                      </a:r>
                    </a:p>
                  </a:txBody>
                  <a:tcPr marL="9525" marR="9525" marT="9525" marB="0" anchor="ctr"/>
                </a:tc>
              </a:tr>
              <a:tr h="279629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38 387,5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22 514,1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58,65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программ в тыс. руб.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188890"/>
              </p:ext>
            </p:extLst>
          </p:nvPr>
        </p:nvGraphicFramePr>
        <p:xfrm>
          <a:off x="2790249" y="2328672"/>
          <a:ext cx="8853111" cy="4279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920739"/>
              </p:ext>
            </p:extLst>
          </p:nvPr>
        </p:nvGraphicFramePr>
        <p:xfrm>
          <a:off x="3006375" y="2431256"/>
          <a:ext cx="8636985" cy="429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680562"/>
              </p:ext>
            </p:extLst>
          </p:nvPr>
        </p:nvGraphicFramePr>
        <p:xfrm>
          <a:off x="5026576" y="2958182"/>
          <a:ext cx="5457825" cy="322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9 месяцев </a:t>
            </a:r>
            <a:r>
              <a:rPr lang="ru-RU" b="1" dirty="0" smtClean="0"/>
              <a:t>2020 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897088" y="2958182"/>
            <a:ext cx="1368975" cy="612648"/>
          </a:xfrm>
          <a:prstGeom prst="wedgeRectCallout">
            <a:avLst>
              <a:gd name="adj1" fmla="val 62113"/>
              <a:gd name="adj2" fmla="val 11907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24</a:t>
            </a:r>
            <a:r>
              <a:rPr lang="ru-RU" sz="1000" b="1" dirty="0" smtClean="0">
                <a:solidFill>
                  <a:schemeClr val="tx1"/>
                </a:solidFill>
              </a:rPr>
              <a:t>,73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181495" y="6019508"/>
            <a:ext cx="1611089" cy="612648"/>
          </a:xfrm>
          <a:prstGeom prst="wedgeRectCallout">
            <a:avLst>
              <a:gd name="adj1" fmla="val 50117"/>
              <a:gd name="adj2" fmla="val -8824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5</a:t>
            </a:r>
            <a:r>
              <a:rPr lang="ru-RU" sz="1000" b="1" dirty="0" smtClean="0">
                <a:solidFill>
                  <a:schemeClr val="tx1"/>
                </a:solidFill>
              </a:rPr>
              <a:t>,67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951521" y="6002336"/>
            <a:ext cx="1534884" cy="612648"/>
          </a:xfrm>
          <a:prstGeom prst="wedgeRectCallout">
            <a:avLst>
              <a:gd name="adj1" fmla="val -89269"/>
              <a:gd name="adj2" fmla="val -11120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0,18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9764489" y="2458647"/>
            <a:ext cx="1371597" cy="612648"/>
          </a:xfrm>
          <a:prstGeom prst="wedgeRectCallout">
            <a:avLst>
              <a:gd name="adj1" fmla="val -53325"/>
              <a:gd name="adj2" fmla="val 13847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Налоги на совокупный доход </a:t>
            </a:r>
            <a:r>
              <a:rPr lang="ru-RU" sz="1000" b="1" dirty="0" smtClean="0">
                <a:solidFill>
                  <a:schemeClr val="tx1"/>
                </a:solidFill>
              </a:rPr>
              <a:t>69</a:t>
            </a:r>
            <a:r>
              <a:rPr lang="ru-RU" sz="1000" b="1" dirty="0" smtClean="0">
                <a:solidFill>
                  <a:schemeClr val="tx1"/>
                </a:solidFill>
              </a:rPr>
              <a:t>,41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455719" y="4960290"/>
            <a:ext cx="1570857" cy="612648"/>
          </a:xfrm>
          <a:prstGeom prst="wedgeRectCallout">
            <a:avLst>
              <a:gd name="adj1" fmla="val 132184"/>
              <a:gd name="adj2" fmla="val 5877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Прочие неналоговые доходы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0,01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7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8390</TotalTime>
  <Words>1193</Words>
  <Application>Microsoft Office PowerPoint</Application>
  <PresentationFormat>Широкоэкранный</PresentationFormat>
  <Paragraphs>398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9 месяцев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431</cp:revision>
  <dcterms:created xsi:type="dcterms:W3CDTF">2017-09-11T10:04:56Z</dcterms:created>
  <dcterms:modified xsi:type="dcterms:W3CDTF">2020-10-06T14:37:50Z</dcterms:modified>
</cp:coreProperties>
</file>